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6" r:id="rId2"/>
    <p:sldId id="257" r:id="rId3"/>
    <p:sldId id="271" r:id="rId4"/>
    <p:sldId id="274" r:id="rId5"/>
    <p:sldId id="259" r:id="rId6"/>
    <p:sldId id="261" r:id="rId7"/>
    <p:sldId id="280" r:id="rId8"/>
    <p:sldId id="270" r:id="rId9"/>
    <p:sldId id="262" r:id="rId10"/>
    <p:sldId id="263" r:id="rId11"/>
    <p:sldId id="273" r:id="rId12"/>
    <p:sldId id="264" r:id="rId13"/>
    <p:sldId id="265" r:id="rId14"/>
    <p:sldId id="266" r:id="rId15"/>
    <p:sldId id="283" r:id="rId16"/>
    <p:sldId id="267" r:id="rId17"/>
    <p:sldId id="268" r:id="rId18"/>
    <p:sldId id="269" r:id="rId19"/>
    <p:sldId id="275" r:id="rId20"/>
    <p:sldId id="277" r:id="rId21"/>
    <p:sldId id="282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T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1400" dirty="0"/>
              <a:t>GDP COMPOSITION BY SECTOR</a:t>
            </a:r>
          </a:p>
        </c:rich>
      </c:tx>
      <c:layout>
        <c:manualLayout>
          <c:xMode val="edge"/>
          <c:yMode val="edge"/>
          <c:x val="0.11337464761349279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Pt>
            <c:idx val="1"/>
            <c:bubble3D val="0"/>
            <c:explosion val="25"/>
            <c:spPr>
              <a:solidFill>
                <a:schemeClr val="accent3">
                  <a:lumMod val="20000"/>
                  <a:lumOff val="80000"/>
                </a:schemeClr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5.8831183336125588E-2"/>
                  <c:y val="3.038798034861029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1892147856517965"/>
                  <c:y val="-9.64814814814814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307250656167985E-2"/>
                  <c:y val="7.004374453193358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Sheet1!$C$8:$C$10</c:f>
              <c:strCache>
                <c:ptCount val="3"/>
                <c:pt idx="0">
                  <c:v>AGRICULTURE</c:v>
                </c:pt>
                <c:pt idx="1">
                  <c:v>INDUSTRY</c:v>
                </c:pt>
                <c:pt idx="2">
                  <c:v>SERVICES</c:v>
                </c:pt>
              </c:strCache>
            </c:strRef>
          </c:cat>
          <c:val>
            <c:numRef>
              <c:f>Sheet1!$E$8:$E$10</c:f>
              <c:numCache>
                <c:formatCode>General</c:formatCode>
                <c:ptCount val="3"/>
                <c:pt idx="0">
                  <c:v>0.5</c:v>
                </c:pt>
                <c:pt idx="1">
                  <c:v>59.4</c:v>
                </c:pt>
                <c:pt idx="2">
                  <c:v>40.1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8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T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1400"/>
              <a:t>LABOUR FORCE BY OCCUPATION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30"/>
          <c:dPt>
            <c:idx val="3"/>
            <c:bubble3D val="0"/>
            <c:explosion val="9"/>
            <c:spPr>
              <a:solidFill>
                <a:srgbClr val="FFC000"/>
              </a:solidFill>
            </c:spPr>
          </c:dPt>
          <c:dLbls>
            <c:dLbl>
              <c:idx val="1"/>
              <c:layout>
                <c:manualLayout>
                  <c:x val="3.8009967855141769E-2"/>
                  <c:y val="9.6841479720695345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/>
                      <a:t>MANUFACTURING &amp; MINING
13%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000" dirty="0"/>
                      <a:t>CONSTRUCTION &amp; UTILITI</a:t>
                    </a:r>
                    <a:r>
                      <a:rPr lang="en-US" sz="900" dirty="0"/>
                      <a:t>ES
20%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6380901825474125E-2"/>
                  <c:y val="-2.961290216081485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Sheet1!$C$20:$C$23</c:f>
              <c:strCache>
                <c:ptCount val="4"/>
                <c:pt idx="0">
                  <c:v>AGRICULTURE</c:v>
                </c:pt>
                <c:pt idx="1">
                  <c:v>MANUFACTURING &amp; MINING</c:v>
                </c:pt>
                <c:pt idx="2">
                  <c:v>CONSTRUCTION &amp; UTILITIES</c:v>
                </c:pt>
                <c:pt idx="3">
                  <c:v>SERVICES</c:v>
                </c:pt>
              </c:strCache>
            </c:strRef>
          </c:cat>
          <c:val>
            <c:numRef>
              <c:f>Sheet1!$E$20:$E$23</c:f>
              <c:numCache>
                <c:formatCode>General</c:formatCode>
                <c:ptCount val="4"/>
                <c:pt idx="0">
                  <c:v>3.8</c:v>
                </c:pt>
                <c:pt idx="1">
                  <c:v>12.8</c:v>
                </c:pt>
                <c:pt idx="2">
                  <c:v>20.399999999999999</c:v>
                </c:pt>
                <c:pt idx="3">
                  <c:v>62.9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7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1EA50-B18D-442E-B5E9-10D29961AFF9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DDD62-871B-48B9-B64B-807291752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53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00AF-4F77-481E-8034-D65053F2DF22}" type="datetime1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685D-339E-47AA-9B30-A438EEAD4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C97A-5474-4A29-AFC4-0786D834BDD5}" type="datetime1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685D-339E-47AA-9B30-A438EEAD4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9A9A-FAD1-44E6-BC14-0E11839FD6B1}" type="datetime1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685D-339E-47AA-9B30-A438EEAD4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2432-53A9-4946-875D-DF1C7515A7FA}" type="datetime1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685D-339E-47AA-9B30-A438EEAD4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F78E-9DC1-4B15-B6A7-EF5C45FB97AA}" type="datetime1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685D-339E-47AA-9B30-A438EEAD4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5E1E8-4335-46BF-9022-E16375A731DE}" type="datetime1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685D-339E-47AA-9B30-A438EEAD4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6D58-2252-415A-811F-71977B7D5FBB}" type="datetime1">
              <a:rPr lang="en-US" smtClean="0"/>
              <a:pPr/>
              <a:t>12/2/2014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685D-339E-47AA-9B30-A438EEAD4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F333-EBF7-4023-A9FA-3D5E8D967748}" type="datetime1">
              <a:rPr lang="en-US" smtClean="0"/>
              <a:pPr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685D-339E-47AA-9B30-A438EEAD4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6EF3-F1C9-4219-8420-B4B06E6E3C37}" type="datetime1">
              <a:rPr lang="en-US" smtClean="0"/>
              <a:pPr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685D-339E-47AA-9B30-A438EEAD4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47DE-3495-4AAD-9F2B-9DFF06DA3B52}" type="datetime1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685D-339E-47AA-9B30-A438EEAD4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9D86-0B31-4727-94BC-811AA79C130F}" type="datetime1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685D-339E-47AA-9B30-A438EEAD4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3D814-276A-4A61-9E0E-E9405E7010A7}" type="datetime1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6685D-339E-47AA-9B30-A438EEAD4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Sustainable Transportation Development –</a:t>
            </a:r>
            <a:br>
              <a:rPr lang="en-US" dirty="0" smtClean="0"/>
            </a:br>
            <a:r>
              <a:rPr lang="en-US" dirty="0" smtClean="0"/>
              <a:t> A Trinidad and Tobago Perspective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Presented by</a:t>
            </a:r>
          </a:p>
          <a:p>
            <a:r>
              <a:rPr lang="en-US" dirty="0" smtClean="0"/>
              <a:t>Dr. Trevor Townsend</a:t>
            </a:r>
          </a:p>
          <a:p>
            <a:r>
              <a:rPr lang="en-US" dirty="0" smtClean="0"/>
              <a:t>Organization of American States</a:t>
            </a:r>
          </a:p>
          <a:p>
            <a:r>
              <a:rPr lang="en-US" dirty="0" smtClean="0"/>
              <a:t>Sustainable Cities Course  2</a:t>
            </a:r>
            <a:r>
              <a:rPr lang="en-US" baseline="30000" dirty="0" smtClean="0"/>
              <a:t>nd</a:t>
            </a:r>
            <a:r>
              <a:rPr lang="en-US" dirty="0" smtClean="0"/>
              <a:t> Edition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685D-339E-47AA-9B30-A438EEAD484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Transportation System Characteristics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Ferry Service from POS to Scarborough</a:t>
            </a:r>
          </a:p>
          <a:p>
            <a:r>
              <a:rPr lang="en-US" dirty="0" smtClean="0"/>
              <a:t>Two Major ports handling international and regional cargo.</a:t>
            </a:r>
          </a:p>
          <a:p>
            <a:r>
              <a:rPr lang="en-US" dirty="0" smtClean="0"/>
              <a:t>Two International airports</a:t>
            </a:r>
          </a:p>
          <a:p>
            <a:r>
              <a:rPr lang="en-US" dirty="0" smtClean="0"/>
              <a:t>State owned International Air carrier Caribbean Airlines recently merged with Air Jamaica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685D-339E-47AA-9B30-A438EEAD484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685D-339E-47AA-9B30-A438EEAD484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 descr="tda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"/>
            <a:ext cx="9144000" cy="6720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“</a:t>
            </a:r>
            <a:r>
              <a:rPr lang="en-US" sz="3600" dirty="0" smtClean="0"/>
              <a:t>Sustainable Development is development that meets the needs of the present without compromising the ability of future generations to meet </a:t>
            </a:r>
            <a:r>
              <a:rPr lang="en-US" sz="3600" smtClean="0"/>
              <a:t>their own </a:t>
            </a:r>
            <a:r>
              <a:rPr lang="en-US" sz="3600" dirty="0" smtClean="0"/>
              <a:t>needs”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2400" i="1" dirty="0" smtClean="0"/>
              <a:t>Source: 1987 World Commission on Environment and Development – report to the United Nations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685D-339E-47AA-9B30-A438EEAD484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Transportation/Land Use Requirements for 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	Integrated Land Use/Transportation 	Planning</a:t>
            </a:r>
          </a:p>
          <a:p>
            <a:pPr marL="1314450" lvl="2" indent="-514350"/>
            <a:r>
              <a:rPr lang="en-US" i="1" dirty="0" smtClean="0"/>
              <a:t>No National Physical Development Plan since 1984</a:t>
            </a:r>
          </a:p>
          <a:p>
            <a:pPr marL="1314450" lvl="2" indent="-514350"/>
            <a:r>
              <a:rPr lang="en-US" i="1" dirty="0" smtClean="0"/>
              <a:t>National Spatial Development Strategy being drafted</a:t>
            </a:r>
          </a:p>
          <a:p>
            <a:pPr marL="1314450" lvl="2" indent="-514350"/>
            <a:r>
              <a:rPr lang="en-US" i="1" dirty="0" smtClean="0"/>
              <a:t>No approved  National Transportation Policy since 1967.</a:t>
            </a:r>
          </a:p>
          <a:p>
            <a:pPr marL="1314450" lvl="2" indent="-514350"/>
            <a:r>
              <a:rPr lang="en-US" i="1" dirty="0" smtClean="0"/>
              <a:t>Major Government Building Investments during 2002-2010 encouraged further </a:t>
            </a:r>
            <a:r>
              <a:rPr lang="en-US" i="1" dirty="0" err="1" smtClean="0"/>
              <a:t>centralisation</a:t>
            </a:r>
            <a:r>
              <a:rPr lang="en-US" i="1" dirty="0" smtClean="0"/>
              <a:t> of employment opportunities and 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685D-339E-47AA-9B30-A438EEAD484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en-US" sz="3600" dirty="0" smtClean="0"/>
              <a:t>2.	Develop </a:t>
            </a:r>
            <a:r>
              <a:rPr lang="en-US" sz="3600" dirty="0" err="1" smtClean="0"/>
              <a:t>Clean,Safe</a:t>
            </a:r>
            <a:r>
              <a:rPr lang="en-US" sz="3600" dirty="0" smtClean="0"/>
              <a:t>, Efficient, Affordable Public Transportation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914400" lvl="1" indent="-514350">
              <a:buFont typeface="Arial" pitchFamily="34" charset="0"/>
              <a:buChar char="•"/>
            </a:pPr>
            <a:r>
              <a:rPr lang="en-US" sz="3500" i="1" dirty="0" smtClean="0"/>
              <a:t>Without doing a pre-feasibility analysis, GOTT spent USD$100Mn. for design of 120km. Passenger Rail system est. Capital cost USD$3Bn and est. annual cost USD$0.5Bn. </a:t>
            </a:r>
          </a:p>
          <a:p>
            <a:pPr marL="914400" lvl="1" indent="-514350">
              <a:buFont typeface="Arial" pitchFamily="34" charset="0"/>
              <a:buChar char="•"/>
            </a:pPr>
            <a:endParaRPr lang="en-US" sz="3500" i="1" dirty="0" smtClean="0"/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3500" i="1" dirty="0" smtClean="0"/>
              <a:t>Each successive Government encourages further encroachment of private cars on the Priority Bus Route.</a:t>
            </a:r>
          </a:p>
          <a:p>
            <a:pPr marL="914400" lvl="1" indent="-514350">
              <a:buFont typeface="Arial" pitchFamily="34" charset="0"/>
              <a:buChar char="•"/>
            </a:pPr>
            <a:endParaRPr lang="en-US" sz="3500" i="1" dirty="0" smtClean="0"/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3500" i="1" dirty="0" smtClean="0"/>
              <a:t>PTSC has had increases in fleet but  lacks adequate maintenance facilities and </a:t>
            </a:r>
            <a:r>
              <a:rPr lang="en-US" sz="3500" i="1" dirty="0" err="1" smtClean="0"/>
              <a:t>mangement</a:t>
            </a:r>
            <a:r>
              <a:rPr lang="en-US" sz="3500" i="1" dirty="0" smtClean="0"/>
              <a:t> capability for existing fleet.</a:t>
            </a:r>
          </a:p>
          <a:p>
            <a:pPr marL="914400" lvl="1" indent="-514350">
              <a:buFont typeface="Arial" pitchFamily="34" charset="0"/>
              <a:buChar char="•"/>
            </a:pPr>
            <a:endParaRPr lang="en-US" i="1" dirty="0" smtClean="0"/>
          </a:p>
          <a:p>
            <a:pPr marL="514350" indent="-514350">
              <a:buNone/>
            </a:pP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685D-339E-47AA-9B30-A438EEAD484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en-US" sz="3600" dirty="0" smtClean="0"/>
              <a:t>2.	Develop </a:t>
            </a:r>
            <a:r>
              <a:rPr lang="en-US" sz="3600" dirty="0" err="1" smtClean="0"/>
              <a:t>Clean,Safe</a:t>
            </a:r>
            <a:r>
              <a:rPr lang="en-US" sz="3600" dirty="0" smtClean="0"/>
              <a:t>, Efficient, Affordable Public Transportation Options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914400" lvl="1" indent="-514350">
              <a:buFont typeface="Arial" pitchFamily="34" charset="0"/>
              <a:buChar char="•"/>
            </a:pPr>
            <a:r>
              <a:rPr lang="en-US" sz="3500" i="1" dirty="0" smtClean="0"/>
              <a:t>Apparent “Tacit” Approval of unsafe, inefficient “PH” taxi and van services</a:t>
            </a:r>
          </a:p>
          <a:p>
            <a:pPr marL="914400" lvl="1" indent="-514350">
              <a:buFont typeface="Arial" pitchFamily="34" charset="0"/>
              <a:buChar char="•"/>
            </a:pPr>
            <a:endParaRPr lang="en-US" sz="3500" i="1" dirty="0" smtClean="0"/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3500" i="1" dirty="0" smtClean="0"/>
              <a:t>Major Transportation Capital investments are all Automobile Oriented</a:t>
            </a:r>
          </a:p>
          <a:p>
            <a:pPr marL="914400" lvl="1" indent="-514350">
              <a:buFont typeface="Arial" pitchFamily="34" charset="0"/>
              <a:buChar char="•"/>
            </a:pPr>
            <a:endParaRPr lang="en-US" sz="3500" i="1" dirty="0" smtClean="0"/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3500" i="1" dirty="0" smtClean="0"/>
              <a:t>Importation of Foreign Used Vehicles has accelerated</a:t>
            </a:r>
          </a:p>
          <a:p>
            <a:pPr marL="914400" lvl="1" indent="-514350">
              <a:buFont typeface="Arial" pitchFamily="34" charset="0"/>
              <a:buChar char="•"/>
            </a:pPr>
            <a:endParaRPr lang="en-US" i="1" dirty="0" smtClean="0"/>
          </a:p>
          <a:p>
            <a:pPr marL="514350" indent="-514350">
              <a:buNone/>
            </a:pP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685D-339E-47AA-9B30-A438EEAD484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en-US" dirty="0" smtClean="0"/>
              <a:t>3.	Ensure Access to Affordable Rural Transport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514350">
              <a:buFont typeface="Arial" pitchFamily="34" charset="0"/>
              <a:buChar char="•"/>
            </a:pPr>
            <a:r>
              <a:rPr lang="en-US" i="1" dirty="0" smtClean="0"/>
              <a:t>We have recommended the establishment of a National Transit Authority to determine and ensure delivery of minimum standards of transportation services to all communities.</a:t>
            </a:r>
          </a:p>
          <a:p>
            <a:pPr marL="914400" lvl="1" indent="-514350">
              <a:buFont typeface="Arial" pitchFamily="34" charset="0"/>
              <a:buChar char="•"/>
            </a:pPr>
            <a:endParaRPr lang="en-US" i="1" dirty="0" smtClean="0"/>
          </a:p>
          <a:p>
            <a:pPr marL="914400" lvl="1" indent="-514350">
              <a:buFont typeface="Arial" pitchFamily="34" charset="0"/>
              <a:buChar char="•"/>
            </a:pPr>
            <a:r>
              <a:rPr lang="en-US" i="1" dirty="0" smtClean="0"/>
              <a:t>PTSC put 99 buses on 66 new rural routes over the period 2007 - 2011. </a:t>
            </a:r>
          </a:p>
          <a:p>
            <a:pPr marL="914400" lvl="1" indent="-514350">
              <a:buFont typeface="Arial" pitchFamily="34" charset="0"/>
              <a:buChar char="•"/>
            </a:pPr>
            <a:endParaRPr lang="en-US" i="1" dirty="0" smtClean="0"/>
          </a:p>
          <a:p>
            <a:pPr marL="914400" lvl="1" indent="-514350">
              <a:buFont typeface="Arial" pitchFamily="34" charset="0"/>
              <a:buChar char="•"/>
            </a:pPr>
            <a:r>
              <a:rPr lang="en-US" i="1" dirty="0" smtClean="0"/>
              <a:t>Many Routes exist in name only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685D-339E-47AA-9B30-A438EEAD484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</a:t>
            </a:r>
            <a:r>
              <a:rPr lang="en-US" sz="3600" dirty="0" smtClean="0"/>
              <a:t>Address the mobility needs of special groups e.g. elderly and disabled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endParaRPr lang="en-US" i="1" dirty="0" smtClean="0"/>
          </a:p>
          <a:p>
            <a:pPr lvl="1">
              <a:buFont typeface="Arial" pitchFamily="34" charset="0"/>
              <a:buChar char="•"/>
            </a:pPr>
            <a:r>
              <a:rPr lang="en-US" i="1" dirty="0" err="1" smtClean="0"/>
              <a:t>Eldamo</a:t>
            </a:r>
            <a:r>
              <a:rPr lang="en-US" i="1" dirty="0" smtClean="0"/>
              <a:t> </a:t>
            </a:r>
            <a:r>
              <a:rPr lang="en-US" i="1" dirty="0" err="1" smtClean="0"/>
              <a:t>para</a:t>
            </a:r>
            <a:r>
              <a:rPr lang="en-US" i="1" dirty="0" smtClean="0"/>
              <a:t>-transit services for the elderly and disabled was implemented. The project is to be extended to include more vehicles and routes.</a:t>
            </a:r>
          </a:p>
          <a:p>
            <a:pPr lvl="1">
              <a:buFont typeface="Arial" pitchFamily="34" charset="0"/>
              <a:buChar char="•"/>
            </a:pPr>
            <a:endParaRPr lang="en-US" i="1" dirty="0" smtClean="0"/>
          </a:p>
          <a:p>
            <a:pPr lvl="1">
              <a:buFont typeface="Arial" pitchFamily="34" charset="0"/>
              <a:buChar char="•"/>
            </a:pPr>
            <a:r>
              <a:rPr lang="en-US" i="1" dirty="0" smtClean="0"/>
              <a:t>There needs to be a focus on Universal Design of vehicles and facilities and the establishment of minimum standards</a:t>
            </a:r>
          </a:p>
          <a:p>
            <a:pPr lvl="1">
              <a:buFont typeface="Arial" pitchFamily="34" charset="0"/>
              <a:buChar char="•"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685D-339E-47AA-9B30-A438EEAD484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5.	Facilitate walking &amp; non-motorized transport in urban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i="1" dirty="0" smtClean="0"/>
          </a:p>
          <a:p>
            <a:r>
              <a:rPr lang="en-US" i="1" dirty="0" smtClean="0"/>
              <a:t>There has been no planning or infrastructure development in this area.</a:t>
            </a:r>
          </a:p>
          <a:p>
            <a:endParaRPr lang="en-US" i="1" dirty="0" smtClean="0"/>
          </a:p>
          <a:p>
            <a:r>
              <a:rPr lang="en-US" i="1" dirty="0" smtClean="0"/>
              <a:t>The streets of major urban centers are not pedestrian friendly.</a:t>
            </a:r>
          </a:p>
          <a:p>
            <a:endParaRPr lang="en-US" i="1" dirty="0" smtClean="0"/>
          </a:p>
          <a:p>
            <a:r>
              <a:rPr lang="en-US" i="1" dirty="0" smtClean="0"/>
              <a:t>Bicycles , scooters and motorcycles are underrepresented as a transport mode.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685D-339E-47AA-9B30-A438EEAD484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6. Reduce Air Pollution &amp; Carbon Emissions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GOTT has set up  a high level Task Force mandated to implement measures required to maximize the use of Natural Gas in Trinidad and Tobago. The terms of reference include: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Updating the Petroleum (CNG) Regulations</a:t>
            </a:r>
          </a:p>
          <a:p>
            <a:pPr lvl="1"/>
            <a:endParaRPr lang="en-US" sz="2400" dirty="0" smtClean="0"/>
          </a:p>
          <a:p>
            <a:pPr lvl="1"/>
            <a:r>
              <a:rPr lang="en-US" dirty="0" smtClean="0"/>
              <a:t>Developing a Public education program for the green fuel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685D-339E-47AA-9B30-A438EEAD484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Description of </a:t>
            </a:r>
            <a:r>
              <a:rPr lang="en-US" dirty="0" err="1" smtClean="0"/>
              <a:t>T’dad</a:t>
            </a:r>
            <a:r>
              <a:rPr lang="en-US" dirty="0" smtClean="0"/>
              <a:t> &amp; </a:t>
            </a:r>
            <a:r>
              <a:rPr lang="en-US" dirty="0" err="1" smtClean="0"/>
              <a:t>T’bgo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Twin Island State</a:t>
            </a:r>
          </a:p>
          <a:p>
            <a:r>
              <a:rPr lang="en-US" dirty="0" smtClean="0"/>
              <a:t>Pop 1.3 </a:t>
            </a:r>
            <a:r>
              <a:rPr lang="en-US" dirty="0" err="1" smtClean="0"/>
              <a:t>Mn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Former British Colony (1962) now Republic (1976)</a:t>
            </a:r>
          </a:p>
          <a:p>
            <a:r>
              <a:rPr lang="en-US" dirty="0" smtClean="0"/>
              <a:t>Oil/Natural Gas Based Economy  (40% GDP, 80% Exports , 5% Employment)</a:t>
            </a:r>
          </a:p>
          <a:p>
            <a:r>
              <a:rPr lang="en-US" dirty="0" smtClean="0"/>
              <a:t>GDP per capita USD$18,400 (2013)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685D-339E-47AA-9B30-A438EEAD484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6. Reduce Air Pollution &amp; Carbon Emissions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n-US" dirty="0" smtClean="0"/>
              <a:t>Moving from less than 1% to 15 – 20% of the vehicle population (i.e. about 75,000 to 100,000 vehicles) to CNG, especially the high mileage vehicles </a:t>
            </a:r>
            <a:endParaRPr lang="en-US" sz="2400" dirty="0" smtClean="0"/>
          </a:p>
          <a:p>
            <a:pPr lvl="1"/>
            <a:r>
              <a:rPr lang="en-US" dirty="0" smtClean="0"/>
              <a:t>A 40% reduction in liquid fuel volumes which in turn will significantly reduce the petroleum subsidy bill</a:t>
            </a:r>
            <a:endParaRPr lang="en-US" sz="2400" dirty="0" smtClean="0"/>
          </a:p>
          <a:p>
            <a:pPr lvl="1"/>
            <a:r>
              <a:rPr lang="en-US" dirty="0" smtClean="0"/>
              <a:t>A 10 – 15% reduction in the carbon footprint of the transportation sector.</a:t>
            </a:r>
            <a:endParaRPr lang="en-US" sz="2400" dirty="0" smtClean="0"/>
          </a:p>
          <a:p>
            <a:pPr lvl="1"/>
            <a:r>
              <a:rPr lang="en-US" dirty="0" smtClean="0"/>
              <a:t>Targeting up to 20 dedicated and 40 multi-fuel CNG filling locations, as well as 20 CNG conversion/repair centers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685D-339E-47AA-9B30-A438EEAD484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7.  Improve the Logistics Performance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Estimated to be less than Jamaica (2.53; Rank 108</a:t>
            </a:r>
            <a:r>
              <a:rPr lang="en-US" i="1" baseline="30000" dirty="0" smtClean="0"/>
              <a:t>th</a:t>
            </a:r>
            <a:r>
              <a:rPr lang="en-US" i="1" dirty="0" smtClean="0"/>
              <a:t>)</a:t>
            </a:r>
          </a:p>
          <a:p>
            <a:r>
              <a:rPr lang="en-US" i="1" dirty="0" smtClean="0"/>
              <a:t>Management of Port Operations has improved over the last four years.</a:t>
            </a:r>
          </a:p>
          <a:p>
            <a:r>
              <a:rPr lang="en-US" i="1" dirty="0" smtClean="0"/>
              <a:t>Expansion and Capital Investment Required.</a:t>
            </a:r>
          </a:p>
          <a:p>
            <a:r>
              <a:rPr lang="en-US" i="1" dirty="0" smtClean="0"/>
              <a:t>Implementation of </a:t>
            </a:r>
            <a:r>
              <a:rPr lang="en-US" i="1" dirty="0" err="1" smtClean="0"/>
              <a:t>Asycuda</a:t>
            </a:r>
            <a:r>
              <a:rPr lang="en-US" i="1" dirty="0" smtClean="0"/>
              <a:t> World stalled and resisted.</a:t>
            </a:r>
          </a:p>
          <a:p>
            <a:r>
              <a:rPr lang="en-US" i="1" dirty="0" smtClean="0"/>
              <a:t>Delays in Passing Border Control Legislation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685D-339E-47AA-9B30-A438EEAD484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8.  Major Constraints to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i="1" dirty="0" smtClean="0"/>
              <a:t>Lack of  Desire</a:t>
            </a:r>
          </a:p>
          <a:p>
            <a:endParaRPr lang="en-US" i="1" dirty="0" smtClean="0"/>
          </a:p>
          <a:p>
            <a:r>
              <a:rPr lang="en-US" i="1" dirty="0" smtClean="0"/>
              <a:t>Higher Priority on Affordability than Sustainability</a:t>
            </a:r>
          </a:p>
          <a:p>
            <a:endParaRPr lang="en-US" i="1" dirty="0" smtClean="0"/>
          </a:p>
          <a:p>
            <a:r>
              <a:rPr lang="en-US" i="1" dirty="0" smtClean="0"/>
              <a:t>Short Term rather than Long Term Priorities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685D-339E-47AA-9B30-A438EEAD484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685D-339E-47AA-9B30-A438EEAD484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26" name="AutoShape 2" descr="https://www.cia.gov/library/publications/the-world-factbook/graphics/maps/large/td-map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s://www.cia.gov/library/publications/the-world-factbook/graphics/maps/large/td-map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096000" cy="608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tda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04800"/>
            <a:ext cx="8382000" cy="6160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Trinidad &amp; Tobago Cont’d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685D-339E-47AA-9B30-A438EEAD4840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143000"/>
          <a:ext cx="47244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3200400" y="3886200"/>
          <a:ext cx="5743575" cy="265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Trinidad &amp; Tobago Cont’d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5100" dirty="0" smtClean="0"/>
              <a:t>Unemployment rate  -	3.5%</a:t>
            </a:r>
          </a:p>
          <a:p>
            <a:endParaRPr lang="en-US" sz="5100" dirty="0" smtClean="0"/>
          </a:p>
          <a:p>
            <a:r>
              <a:rPr lang="en-US" sz="5100" dirty="0" smtClean="0"/>
              <a:t>Median Age  - 32.6yr</a:t>
            </a:r>
          </a:p>
          <a:p>
            <a:endParaRPr lang="en-US" sz="5100" dirty="0" smtClean="0"/>
          </a:p>
          <a:p>
            <a:r>
              <a:rPr lang="en-US" sz="5100" dirty="0" smtClean="0"/>
              <a:t>Urbanization – 13%</a:t>
            </a:r>
          </a:p>
          <a:p>
            <a:endParaRPr lang="en-US" sz="5100" dirty="0" smtClean="0"/>
          </a:p>
          <a:p>
            <a:r>
              <a:rPr lang="en-US" sz="5100" dirty="0" smtClean="0"/>
              <a:t>Pop under 14 yrs  -  20% </a:t>
            </a:r>
          </a:p>
          <a:p>
            <a:pPr lvl="1"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685D-339E-47AA-9B30-A438EEAD484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Transportation System </a:t>
            </a:r>
            <a:r>
              <a:rPr lang="en-US" dirty="0" err="1" smtClean="0"/>
              <a:t>Characteritics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Well Developed Highway System linking E-W and N-S communities</a:t>
            </a:r>
          </a:p>
          <a:p>
            <a:r>
              <a:rPr lang="en-US" dirty="0" smtClean="0"/>
              <a:t>High Per Capita Auto Ownership   - 2.5</a:t>
            </a:r>
          </a:p>
          <a:p>
            <a:r>
              <a:rPr lang="en-US" dirty="0" smtClean="0"/>
              <a:t>90% of public transportation by 25,000 privately –owned 4-5 passenger sedans and 4,500 privately-owned 9-25 </a:t>
            </a:r>
            <a:r>
              <a:rPr lang="en-US" dirty="0" err="1" smtClean="0"/>
              <a:t>seater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-transit vehicles.</a:t>
            </a:r>
          </a:p>
          <a:p>
            <a:r>
              <a:rPr lang="en-US" dirty="0" smtClean="0"/>
              <a:t>Informal taxis operate on rural routes and unsociable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685D-339E-47AA-9B30-A438EEAD484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Highway Interchange</a:t>
            </a:r>
            <a:endParaRPr lang="en-US" dirty="0"/>
          </a:p>
        </p:txBody>
      </p:sp>
      <p:pic>
        <p:nvPicPr>
          <p:cNvPr id="5" name="Content Placeholder 4" descr="800px-CRHUBH_intersec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4415" y="1600200"/>
            <a:ext cx="6755169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685D-339E-47AA-9B30-A438EEAD484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685D-339E-47AA-9B30-A438EEAD484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 descr="cityg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8839200" cy="3543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Transportation System </a:t>
            </a:r>
            <a:r>
              <a:rPr lang="en-US" dirty="0" err="1" smtClean="0"/>
              <a:t>Characteritics</a:t>
            </a:r>
            <a:r>
              <a:rPr lang="en-US" dirty="0" smtClean="0"/>
              <a:t>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State Owned bus company , PTSC, operating 300 medium, full-sized and articulated buses per day.</a:t>
            </a:r>
          </a:p>
          <a:p>
            <a:r>
              <a:rPr lang="en-US" dirty="0" smtClean="0"/>
              <a:t>Both Bus and taxi services operate without published schedules.</a:t>
            </a:r>
          </a:p>
          <a:p>
            <a:r>
              <a:rPr lang="en-US" dirty="0" smtClean="0"/>
              <a:t>Priority Bus Route (PBR) from </a:t>
            </a:r>
            <a:r>
              <a:rPr lang="en-US" dirty="0" err="1" smtClean="0"/>
              <a:t>Arima</a:t>
            </a:r>
            <a:r>
              <a:rPr lang="en-US" dirty="0" smtClean="0"/>
              <a:t> to Port of Spain</a:t>
            </a:r>
          </a:p>
          <a:p>
            <a:r>
              <a:rPr lang="en-US" dirty="0" smtClean="0"/>
              <a:t>Heavily Subsidized low-volume luxury Water Taxi System linking North to South.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685D-339E-47AA-9B30-A438EEAD484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1098</TotalTime>
  <Words>770</Words>
  <Application>Microsoft Office PowerPoint</Application>
  <PresentationFormat>On-screen Show (4:3)</PresentationFormat>
  <Paragraphs>136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Sustainable Transportation Development –  A Trinidad and Tobago Perspective  </vt:lpstr>
      <vt:lpstr>Quick Description of T’dad &amp; T’bgo</vt:lpstr>
      <vt:lpstr>PowerPoint Presentation</vt:lpstr>
      <vt:lpstr>Trinidad &amp; Tobago Cont’d </vt:lpstr>
      <vt:lpstr>Trinidad &amp; Tobago Cont’d </vt:lpstr>
      <vt:lpstr>Transportation System Characteritics</vt:lpstr>
      <vt:lpstr>Major Highway Interchange</vt:lpstr>
      <vt:lpstr>PowerPoint Presentation</vt:lpstr>
      <vt:lpstr>Transportation System Characteritics Cont’d</vt:lpstr>
      <vt:lpstr>Transportation System Characteristics Cont’d</vt:lpstr>
      <vt:lpstr>PowerPoint Presentation</vt:lpstr>
      <vt:lpstr>PowerPoint Presentation</vt:lpstr>
      <vt:lpstr>Key Transportation/Land Use Requirements for Sustainability</vt:lpstr>
      <vt:lpstr>2. Develop Clean,Safe, Efficient, Affordable Public Transportation Options</vt:lpstr>
      <vt:lpstr>2. Develop Clean,Safe, Efficient, Affordable Public Transportation Options cont’d</vt:lpstr>
      <vt:lpstr>3. Ensure Access to Affordable Rural Transport Services</vt:lpstr>
      <vt:lpstr>4. Address the mobility needs of special groups e.g. elderly and disabled</vt:lpstr>
      <vt:lpstr>5. Facilitate walking &amp; non-motorized transport in urban centers</vt:lpstr>
      <vt:lpstr>6. Reduce Air Pollution &amp; Carbon Emissions</vt:lpstr>
      <vt:lpstr>6. Reduce Air Pollution &amp; Carbon Emissions cont’d</vt:lpstr>
      <vt:lpstr>7.  Improve the Logistics Performance Index</vt:lpstr>
      <vt:lpstr>8.  Major Constraints to Progress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ttownsend</dc:creator>
  <cp:lastModifiedBy>RaeStudio</cp:lastModifiedBy>
  <cp:revision>90</cp:revision>
  <dcterms:created xsi:type="dcterms:W3CDTF">2011-02-24T13:53:12Z</dcterms:created>
  <dcterms:modified xsi:type="dcterms:W3CDTF">2014-12-02T14:37:34Z</dcterms:modified>
</cp:coreProperties>
</file>